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55503689554207"/>
          <c:y val="8.7208828648668663E-2"/>
          <c:w val="0.7875250858651639"/>
          <c:h val="0.80431854554766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pessoas idosas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5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Indicadores!$D$38:$F$38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Indicadores!$D$39:$F$39</c:f>
              <c:numCache>
                <c:formatCode>0.0%</c:formatCode>
                <c:ptCount val="3"/>
                <c:pt idx="0">
                  <c:v>0.73170731707317072</c:v>
                </c:pt>
                <c:pt idx="1">
                  <c:v>0.75555555555555554</c:v>
                </c:pt>
                <c:pt idx="2">
                  <c:v>0.72222222222222221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8319744"/>
        <c:axId val="147623296"/>
      </c:barChart>
      <c:catAx>
        <c:axId val="1483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623296"/>
        <c:crosses val="autoZero"/>
        <c:auto val="1"/>
        <c:lblAlgn val="ctr"/>
        <c:lblOffset val="100"/>
        <c:noMultiLvlLbl val="0"/>
      </c:catAx>
      <c:valAx>
        <c:axId val="14762329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493">
            <a:noFill/>
          </a:ln>
        </c:spPr>
        <c:crossAx val="148319744"/>
        <c:crosses val="autoZero"/>
        <c:crossBetween val="between"/>
        <c:majorUnit val="0.1"/>
      </c:valAx>
      <c:spPr>
        <a:solidFill>
          <a:srgbClr val="FFFFFF"/>
        </a:solidFill>
        <a:ln w="25314">
          <a:noFill/>
        </a:ln>
      </c:spPr>
    </c:plotArea>
    <c:plotVisOnly val="1"/>
    <c:dispBlanksAs val="gap"/>
    <c:showDLblsOverMax val="0"/>
  </c:chart>
  <c:spPr>
    <a:solidFill>
      <a:srgbClr val="FFFFFF"/>
    </a:solidFill>
    <a:ln w="3165">
      <a:solidFill>
        <a:srgbClr val="808080"/>
      </a:solidFill>
      <a:prstDash val="solid"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33715698255749"/>
          <c:y val="7.0999750027774686E-2"/>
          <c:w val="0.83332847276228572"/>
          <c:h val="0.84058785134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pessoas idosas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Indicadores!$D$43:$F$43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Indicadores!$D$44:$F$44</c:f>
              <c:numCache>
                <c:formatCode>0.0%</c:formatCode>
                <c:ptCount val="3"/>
                <c:pt idx="0">
                  <c:v>0.4375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4273920"/>
        <c:axId val="147626752"/>
      </c:barChart>
      <c:catAx>
        <c:axId val="1442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626752"/>
        <c:crosses val="autoZero"/>
        <c:auto val="1"/>
        <c:lblAlgn val="ctr"/>
        <c:lblOffset val="100"/>
        <c:noMultiLvlLbl val="0"/>
      </c:catAx>
      <c:valAx>
        <c:axId val="14762675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44273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53564304461942"/>
          <c:y val="8.2260636960609812E-2"/>
          <c:w val="0.84879769028871388"/>
          <c:h val="0.8153043513239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pessoas idosas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0.85365853658536583</c:v>
                </c:pt>
                <c:pt idx="1">
                  <c:v>0.90555555555555556</c:v>
                </c:pt>
                <c:pt idx="2">
                  <c:v>0.97619047619047616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8966400"/>
        <c:axId val="147340608"/>
      </c:barChart>
      <c:catAx>
        <c:axId val="1489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340608"/>
        <c:crosses val="autoZero"/>
        <c:auto val="1"/>
        <c:lblAlgn val="ctr"/>
        <c:lblOffset val="100"/>
        <c:noMultiLvlLbl val="0"/>
      </c:catAx>
      <c:valAx>
        <c:axId val="14734060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2">
            <a:noFill/>
          </a:ln>
        </c:spPr>
        <c:crossAx val="148966400"/>
        <c:crosses val="autoZero"/>
        <c:crossBetween val="between"/>
        <c:majorUnit val="0.1"/>
      </c:valAx>
      <c:spPr>
        <a:solidFill>
          <a:srgbClr val="FFFFFF"/>
        </a:solidFill>
        <a:ln w="25394">
          <a:noFill/>
        </a:ln>
      </c:spPr>
    </c:plotArea>
    <c:plotVisOnly val="1"/>
    <c:dispBlanksAs val="gap"/>
    <c:showDLblsOverMax val="0"/>
  </c:chart>
  <c:spPr>
    <a:solidFill>
      <a:srgbClr val="FFFFFF"/>
    </a:solidFill>
    <a:ln w="3174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4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2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28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9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9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0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4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7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3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88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D457-BEAF-4EBF-BBB7-039F0EC5142F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446B-1098-4604-BC6E-5D18E26DD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9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t.wikipedia.org/wiki/Ficheiro:A_cidade_mais_limpa_do_Brasil,_Acari,_R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1944216"/>
          </a:xfrm>
        </p:spPr>
        <p:txBody>
          <a:bodyPr>
            <a:no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Turma 9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2567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x-none" sz="1800" b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Melhoria da atenção à saúde da pessoa idosa na </a:t>
            </a:r>
            <a:r>
              <a:rPr lang="pt-BR" sz="18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USF Marta Maria de Araújo, Acari</a:t>
            </a:r>
            <a:r>
              <a:rPr lang="x-none" sz="1800" b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/</a:t>
            </a:r>
            <a:r>
              <a:rPr lang="pt-BR" sz="18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RN</a:t>
            </a:r>
          </a:p>
          <a:p>
            <a:pPr lvl="0"/>
            <a:endParaRPr lang="pt-BR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Especializanda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Martha 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Marisela Valle López</a:t>
            </a:r>
          </a:p>
          <a:p>
            <a:pPr lvl="0"/>
            <a:endParaRPr lang="pt-BR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Ailton Gomes Brant</a:t>
            </a:r>
            <a:endParaRPr lang="pt-B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15" y="2586173"/>
            <a:ext cx="109537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8691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Utilizamos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 prontuários, os livros de registros da unidade e os registros do Sistema de Informação da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Atenção.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Pactuamos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o gestor municipal a impressão das fichas espelhos e fichas complementares.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Anotação no livro de registro, no prontuário e ficha espelho de todos os idosos que forem atendidos na UBS durante a intervenção. Semanalmente esses dados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foram consolidados na planilha de coleta de dados.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final de cada mês, as informações coletadas na ficha espelho foram consolidadas na planilha eletrônica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489654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Objetivos, Metas e Resultado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385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	</a:t>
            </a:r>
          </a:p>
          <a:p>
            <a:pPr marL="0" indent="0">
              <a:buNone/>
            </a:pP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01: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Ampliar a cobertura do Programa Saúde da Pessoa Idosa.</a:t>
            </a:r>
          </a:p>
          <a:p>
            <a:pPr marL="0" indent="0">
              <a:buNone/>
            </a:pP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: 1.1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. Ampliar a cobertura de atenção à saúde da pessoa idosa da área da UBS acolhendo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da população cadastrada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antes da intervenção: Era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31%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(n=86)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82 (29,6%)     </a:t>
            </a: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180 (65%)</a:t>
            </a:r>
            <a:endParaRPr lang="pt-BR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252 (91%)</a:t>
            </a:r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Gráfico da cobertura do programa de atenção à saúde da pessoa idosa na UBS.  </a:t>
            </a:r>
          </a:p>
          <a:p>
            <a:pPr marL="0" indent="0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</a:p>
          <a:p>
            <a:pPr marL="0" indent="0">
              <a:buNone/>
            </a:pPr>
            <a:endParaRPr lang="pt-B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/>
              <a:t>	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2" y="2841618"/>
            <a:ext cx="5335194" cy="30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7353" y="332656"/>
            <a:ext cx="91440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da atenção à pessoa idosa na UBS.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Multidimensional Rápida de 100% das pessoas idosas da área da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</a:rPr>
              <a:t>Realizar exame clínico apropriado em 100% das pessoas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idosas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Rastrear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pessoas idosas para Hipertensão Arterial Sistêmica.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</a:rPr>
              <a:t>Rastrear 100% das pessoas idosas para Diabetes Mellitus (DM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692" y="54452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1º mês </a:t>
            </a:r>
            <a:r>
              <a:rPr lang="pt-BR" sz="2400" dirty="0"/>
              <a:t>chegamos a 82 usuários (100</a:t>
            </a:r>
            <a:r>
              <a:rPr lang="pt-BR" sz="2400" dirty="0" smtClean="0"/>
              <a:t>%)</a:t>
            </a:r>
          </a:p>
          <a:p>
            <a:r>
              <a:rPr lang="pt-BR" sz="2400" dirty="0" smtClean="0"/>
              <a:t>2º mês </a:t>
            </a:r>
            <a:r>
              <a:rPr lang="pt-BR" sz="2400" dirty="0"/>
              <a:t>alcançamos 180 usuários (100%) </a:t>
            </a:r>
            <a:endParaRPr lang="pt-BR" sz="2400" dirty="0" smtClean="0"/>
          </a:p>
          <a:p>
            <a:r>
              <a:rPr lang="pt-BR" sz="2400" dirty="0" smtClean="0"/>
              <a:t>3º </a:t>
            </a:r>
            <a:r>
              <a:rPr lang="pt-BR" sz="2400" dirty="0"/>
              <a:t>mês conseguimos atingir </a:t>
            </a:r>
            <a:r>
              <a:rPr lang="pt-BR" sz="2400" dirty="0" smtClean="0"/>
              <a:t>252</a:t>
            </a:r>
            <a:r>
              <a:rPr lang="pt-BR" sz="2400" dirty="0"/>
              <a:t>usuários</a:t>
            </a:r>
            <a:r>
              <a:rPr lang="pt-BR" sz="2400" dirty="0" smtClean="0"/>
              <a:t> </a:t>
            </a:r>
            <a:r>
              <a:rPr lang="pt-BR" sz="2400" dirty="0"/>
              <a:t>(100</a:t>
            </a:r>
            <a:r>
              <a:rPr lang="pt-BR" sz="2400" dirty="0" smtClean="0"/>
              <a:t>%).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3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531" y="476672"/>
            <a:ext cx="9144000" cy="638132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físico dos pés, com palpação dos pulsos tibial posterior e pedioso e medida da sensibilidade a cada 3 meses para idosos com diabetes.</a:t>
            </a:r>
          </a:p>
          <a:p>
            <a:pPr marL="0" lv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Solicitar exames complementares periódicos para 100% das pessoas idosas.  </a:t>
            </a: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82 usuários (100%)                      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180 usuários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252 usuários (100%) </a:t>
            </a:r>
          </a:p>
        </p:txBody>
      </p:sp>
    </p:spTree>
    <p:extLst>
      <p:ext uri="{BB962C8B-B14F-4D97-AF65-F5344CB8AC3E}">
        <p14:creationId xmlns:p14="http://schemas.microsoft.com/office/powerpoint/2010/main" val="15822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09" y="188640"/>
            <a:ext cx="892899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a 100% das pessoas idosas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deste indicador mostra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existe uma proporção maioritária de pacientes que adquirem seus medicamentos na farmácia popular.                                                                                                                                                                                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da proporção de pessoas idosas com prescrição de medicamentos da Farmácia Popular priorizada.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046562"/>
              </p:ext>
            </p:extLst>
          </p:nvPr>
        </p:nvGraphicFramePr>
        <p:xfrm>
          <a:off x="151880" y="2564904"/>
          <a:ext cx="47525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932040" y="3140968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 usuários (73,2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%)</a:t>
            </a:r>
          </a:p>
          <a:p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136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usuários (75,6%)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252 usuários (72,2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77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2.8: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100% das pessoas idosas acamadas ou com problemas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locomoção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Gráfico da proporção de pessoas idosas acamadas ou com problemas de locomoção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Planilha de coleta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289211"/>
              </p:ext>
            </p:extLst>
          </p:nvPr>
        </p:nvGraphicFramePr>
        <p:xfrm>
          <a:off x="4695" y="2564904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220072" y="3212976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7 usuários (43,8%)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22 usuários (100%)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28 usuários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visita domiciliar a 100% das pessoas idosas acamadas ou com problemas de locomoção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07 (100%)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22 (100%)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28 (100%)</a:t>
            </a:r>
          </a:p>
        </p:txBody>
      </p:sp>
    </p:spTree>
    <p:extLst>
      <p:ext uri="{BB962C8B-B14F-4D97-AF65-F5344CB8AC3E}">
        <p14:creationId xmlns:p14="http://schemas.microsoft.com/office/powerpoint/2010/main" val="3951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das pessoas idosas.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pt-BR" sz="2400" dirty="0"/>
              <a:t> 82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0" lv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usuários (100%)</a:t>
            </a: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usuários (100%) 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2.11.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para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 algn="just">
              <a:buNone/>
            </a:pPr>
            <a:endParaRPr lang="pt-BR" sz="24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				        Mês 1: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70 usuários (85,4%)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Mês 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163 usuários (90,6%)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Mês 3: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246 usuários (97,6%)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                      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pPr marL="0" indent="0" algn="just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Gráfico da proporção de pessoas idosas com primeira consulta odontológica programática.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08581"/>
              </p:ext>
            </p:extLst>
          </p:nvPr>
        </p:nvGraphicFramePr>
        <p:xfrm>
          <a:off x="107504" y="2492896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Autofit/>
          </a:bodyPr>
          <a:lstStyle/>
          <a:p>
            <a:pPr algn="just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 envelhecimento populacional é um fenômeno natural, irreversível e mundial. O Brasil não escapa dessa tendência, observando-se que a população idosa brasileira tem crescido de forma rápida e em termos proporcionais. </a:t>
            </a:r>
          </a:p>
          <a:p>
            <a:pPr algn="just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 mesmo acontece com o comportamento do envelhecimento no município Acari. Um panorama do município sobre a morbidade hospitalar (2013) mostra que 26,99% das internações foram de pessoas idosas (60 anos e mais). </a:t>
            </a:r>
          </a:p>
          <a:p>
            <a:pPr algn="just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 perfil de mortalidade geral do município no período de 2007 a 2011 constatou que 75,65% dos óbitos também ocorreram na população idosa. </a:t>
            </a:r>
          </a:p>
          <a:p>
            <a:pPr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município de Acari está localizado na Microrregião Seridó Oriental do Estado do Rio Grande do Norte (RN). </a:t>
            </a:r>
          </a:p>
          <a:p>
            <a:pPr algn="just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Distante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201 km em relação à capital, conforme dados do Instituto de Desenvolvimento do Meio Ambiente (IDEMA). </a:t>
            </a:r>
          </a:p>
        </p:txBody>
      </p:sp>
    </p:spTree>
    <p:extLst>
      <p:ext uri="{BB962C8B-B14F-4D97-AF65-F5344CB8AC3E}">
        <p14:creationId xmlns:p14="http://schemas.microsoft.com/office/powerpoint/2010/main" val="1066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2.12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Avaliar alterações de mucosa bucal em100% das pessoas idosas cadastradas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Avaliar necessidade de prótese dentária em100% das pessoas idosas cadastradas. 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39752" y="558924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82 usuários (100%)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180 usuários (100%)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252 usuários (100%)  </a:t>
            </a:r>
          </a:p>
        </p:txBody>
      </p:sp>
    </p:spTree>
    <p:extLst>
      <p:ext uri="{BB962C8B-B14F-4D97-AF65-F5344CB8AC3E}">
        <p14:creationId xmlns:p14="http://schemas.microsoft.com/office/powerpoint/2010/main" val="5986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03: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pessoas idosas ao Programa de Saúde do Idoso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3.1: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Buscar 100% das pessoas idosas faltosas às consultas programadas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usuários faltosos e buscados pela UBS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 usuários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faltosos e buscados pela UBS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 usuários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faltosos e buscados pela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1296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04: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 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Manter registro específico de 100% das pessoas idosas cadastradas.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5172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82 usuários (100%)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180 usuários (100%)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252 usuários (100%)  </a:t>
            </a:r>
          </a:p>
        </p:txBody>
      </p:sp>
    </p:spTree>
    <p:extLst>
      <p:ext uri="{BB962C8B-B14F-4D97-AF65-F5344CB8AC3E}">
        <p14:creationId xmlns:p14="http://schemas.microsoft.com/office/powerpoint/2010/main" val="1125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Distribuir a Caderneta de Saúde da Pessoa Idosa a 100% das pessoas idosas cadastradas.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					  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(42,7%)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  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115 usuários (63,9%)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  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252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Gráfico da proporção de pessoas idosas cadastradas no programa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 Caderneta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 Saúde da Pessoa Idosa.</a:t>
            </a: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Planilha de coleta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716016" cy="327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05: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Mapear o risco das pessoas idosas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Rastrear 100% das pessoas idosas para risco de morbimortalidade (incluindo o risco cardiovascular quando necessário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5.2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Investigar a presença de indicadores de fragilização na velhice em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</a:rPr>
              <a:t>Meta 5.3.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</a:rPr>
              <a:t>Avaliar a rede social de 100% das pessoas idosas.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45091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Comportamento dos indicadores para as metas 5.1, 5.2, 5.3.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82 usuários (100%)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180 usuários (100%)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252 usuários (100%) </a:t>
            </a:r>
          </a:p>
        </p:txBody>
      </p:sp>
    </p:spTree>
    <p:extLst>
      <p:ext uri="{BB962C8B-B14F-4D97-AF65-F5344CB8AC3E}">
        <p14:creationId xmlns:p14="http://schemas.microsoft.com/office/powerpoint/2010/main" val="562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06: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pessoas idosas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para hábitos alimentares saudáveis a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para a prática regular de atividade física a 100% das pessoas idosas.</a:t>
            </a: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6.3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(incluindo higiene de próteses dentárias) para 100% das pessoas idosas cadastradas.</a:t>
            </a: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36639" y="51571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Comportamento dos indicadores para as metas 6.1, 6.2, 6.3.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82 usuários (100%)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180 usuários (100%)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252 usuários (100%) </a:t>
            </a:r>
          </a:p>
        </p:txBody>
      </p:sp>
    </p:spTree>
    <p:extLst>
      <p:ext uri="{BB962C8B-B14F-4D97-AF65-F5344CB8AC3E}">
        <p14:creationId xmlns:p14="http://schemas.microsoft.com/office/powerpoint/2010/main" val="7608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0" indent="0" algn="ctr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equipe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vínculos e laços de compromisso e corresponsabilidade entre os funcionários de saúde 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saúde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e resolutividade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conforme os princípios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Impressão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nova dinâmica de atuação na UBS que facilitou o processo de trabalho.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Fortaleceu-se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e sua organização,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fator determinante para alcançar os resultados obtidos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exigiu que a equipe se capacitasse e reviu as atribuições viabilizando sua eficiência. </a:t>
            </a:r>
          </a:p>
        </p:txBody>
      </p:sp>
    </p:spTree>
    <p:extLst>
      <p:ext uri="{BB962C8B-B14F-4D97-AF65-F5344CB8AC3E}">
        <p14:creationId xmlns:p14="http://schemas.microsoft.com/office/powerpoint/2010/main" val="9071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96752"/>
            <a:ext cx="8928992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melhoria dos registros e a qualificação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disponibilidade de cotas para a realização de exames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número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vagas para interconsultas de pacientes a outras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especialidades.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disponibilidade de forma permanente dos medicamentos na farmácia popular.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 notável 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odontologia que ampliou a cobertura deste serviço para a população alvo a níveis nunca antes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alcançados.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9832" y="18864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37391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3"/>
            <a:ext cx="8856984" cy="44644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Permitiu utilizar o espaço para desenvolver ações de divulgação de informações, educação e promoção de saúde.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ações foram incorporadas na rotina de trabalho na UBS.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 geral podemos dizer que para o serviço significou uma maior eficiência em termos de organização com ótimo aproveitamento dos recursos disponíveis, assim como um redirecionamento de nossas ações visadas a sua funcionalidade para produzir saúde e melhorar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59832" y="18864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3333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46" y="1124744"/>
            <a:ext cx="8928992" cy="5529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Importância da intervenção para a comunidade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termos de aprendizagem em saúde da população de idosos da área.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cobertura de assistência.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registros.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humanizado, integral e resolutiva.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qualidade do atendimento.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qualificada mais eficiente e organizada.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farmácia popular dos medicamentos mais consumidos.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odontológico qualificado.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Facilidades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UBS para acessar aos serviços.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Facilidades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assistência domiciliar, quando necessário.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59832" y="18864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3679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Saúde do Município: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equipes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Estratégia Saúde 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Família;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equipes de Saúde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Bucal;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Comunitários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Núcleo de Apoio à Saúde da Família modalidade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Programa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Melhoria do Acesso e Qualidade da Atenção Básica com adesão das cinco equipes 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ESF;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Dispõe em sua capacidade instalada e cadastrada no Cadastro Nacional de Estabelecimentos de Saúde (CNES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 Laboratório de Patologia Clínica (só realiza os exames básicos) e um Laboratório de Prótese Dentária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30413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31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Discussão</a:t>
            </a:r>
            <a:r>
              <a:rPr lang="pt-BR" sz="3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incorporação da intervenção a rotina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trabalho: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ações do início da intervenção hoje estão inseridas em nosso trabalho e fazem parte de nossa realidade e cotidianidade.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impacto dessa intervenção esperamos que seja estendida a outros idosos de outras realidades.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Também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 sentimos incentivados a partir do impacto que teve sobre a população alvo a implementar intervenção em outras ações programáticas desenvolvidas na UBS, pois isso dará continuidade a nosso trabalho focado no aprimoramento do serviço em nossa unidade.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início: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um requisito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obrigatório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PMMB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transcurso: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fui compreendendo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eu sou protagonista dos importantes câmbios que estão acontecendo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Hoje: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Digo que 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curso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significou uma grande experiência de vida e de aprendizado que gerou em mim uma profunda transformação tanto como pessoa quanto como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profissional.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 ofereceu 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metodologia para a implementação e otimização das diferentes ações e para a organização do trabalho de forma eficiente, dinâmica, produtiva e com resolutividade.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5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22" y="836712"/>
            <a:ext cx="8936066" cy="590465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me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mudar o estilo do trabalho e incorporar as ações da intervenção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rotina diária.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Exigiu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mim uma capacitação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Propiciou-me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oportunidade de trabalhar em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equipe, e promoveu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estabelecimento de vínculos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 estreitamento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laços de compromisso e corresponsabilidade com a comunidade aprofundando nos conhecimentos sobre 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mesma propiciando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troca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experiências.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desenvolver todas as atividades em função de um resultado;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melhoramento dos programas de saúde na APS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Enfim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uma experiência enriquecedora que entrei pensando transformar, mas não levei em consideração que eu também sairia transformada.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62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 </a:t>
            </a:r>
          </a:p>
        </p:txBody>
      </p:sp>
    </p:spTree>
    <p:extLst>
      <p:ext uri="{BB962C8B-B14F-4D97-AF65-F5344CB8AC3E}">
        <p14:creationId xmlns:p14="http://schemas.microsoft.com/office/powerpoint/2010/main" val="1766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de saúde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C:\Users\valle_000\Pictures\20150518_1427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682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Palestra sobre saúde bucal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:\Users\valle_000\Pictures\20150730_154836_resiz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52736"/>
            <a:ext cx="691276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4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Palestra sobre alimentação saudável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le_000\Documents\20151002_094730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3013"/>
            <a:ext cx="3672408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alle_000\Documents\20151002_095311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3012"/>
            <a:ext cx="460851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Atendimento domiciliar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le_000\Documents\20160106_095538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1683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lle_000\Documents\20160127_08193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65785"/>
            <a:ext cx="3240360" cy="48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pt-BR" dirty="0" smtClean="0"/>
              <a:t>Obrigada!!!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1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21196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Figura vista da cidade de Acari</a:t>
            </a: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Fonte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http:&lt;franciscoguiacm.blogspot.com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Vista da cidade">
            <a:hlinkClick r:id="rId2" tooltip="&quot;Vista da cidade&quot; 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8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da UBS:</a:t>
            </a:r>
          </a:p>
          <a:p>
            <a:pPr marL="0" indent="0" algn="just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UBS onde atuo chama-se Marta Maria de Araújo, o modelo existente é da ESF mista;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Encontra-se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localizada na zona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urbana;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só uma equipe de saúde completa, constituída por: médico, dentista, auxiliar em saúde bucal, enfermeiro, auxiliar de enfermagem e quatro ACS.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uma unidade adaptada, que não conta com a estrutura física adequada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 UBS onde atuo a população adstrita é de 2230 habitantes. 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 total de 277 (12,42%) é constituído por idosos (60 anos e mais). Destes idosos só 86 (31%) estavam recebendo algum tipo de atendimento.</a:t>
            </a:r>
          </a:p>
          <a:p>
            <a:pPr algn="just"/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76064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antes da intervenção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desorganizada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desqualificada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cobertura de atenção ao paciente idoso (31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desqualificado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bucal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população alvo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deficiente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Desconhecimento por parte dos usuários de seus direitos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parte dos 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existência do programa de atendimento à saúde do idoso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23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 na USF Marta Maria de Araújo, Acari/RN.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76064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foi estruturado para ser desenvolvido no período de 12 semanas na UBS Marta Maria de Araújo, município de Acari. Participaram da intervenção todas as pessoas de 60 anos e mais que fazem parte da área de abrangência da UBS. </a:t>
            </a:r>
          </a:p>
          <a:p>
            <a:pPr algn="just"/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Para atingir os objetivos propostos trabalhamos com ações nos quatro eixos programáticos estas foram:</a:t>
            </a:r>
          </a:p>
          <a:p>
            <a:pPr marL="0" indent="0" algn="just">
              <a:buNone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           Monitoramento e avaliação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Adesão                Organização e gestão do serviço             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Mapeamento        Engajamento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endParaRPr lang="es-ES" altLang="pt-BR" sz="9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</a:p>
          <a:p>
            <a:pPr marL="0" indent="0" algn="just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Qualidade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da prática clínica</a:t>
            </a:r>
            <a:endParaRPr lang="es-ES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0" indent="0" algn="just">
              <a:buNone/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ES" alt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</a:p>
          <a:p>
            <a:pPr marL="0" indent="0" algn="just">
              <a:buNone/>
            </a:pPr>
            <a:r>
              <a:rPr lang="es-ES" alt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</a:p>
          <a:p>
            <a:pPr marL="0" indent="0" algn="just">
              <a:buNone/>
            </a:pPr>
            <a:r>
              <a:rPr lang="es-ES" alt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2614144" y="3212976"/>
            <a:ext cx="342038" cy="3024336"/>
          </a:xfrm>
          <a:prstGeom prst="leftBrace">
            <a:avLst>
              <a:gd name="adj1" fmla="val 516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0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Adotamos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nº 19, Envelhecimento e saúde da pessoa idosa (BRASIL, 2006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Participaram da intervenção os 252 idosos presentes na área de abrangência.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ficha espelho e a planilha eletrônica de coleta de dados disponibilizada pelo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curso;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ficha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acompanhamento de saúde bucal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anexamos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espelho para coletar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todos os indicadores necessários ao monitoramento da intervenção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2090</Words>
  <Application>Microsoft Office PowerPoint</Application>
  <PresentationFormat>Apresentação na tela (4:3)</PresentationFormat>
  <Paragraphs>336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UNIVERSIDADE ABERTA DO SUS UNIVERSIDADE FEDERAL DE PELOTAS Especialização em Saúde da Família Modalidade a Distância Turma 9 </vt:lpstr>
      <vt:lpstr>Introdução</vt:lpstr>
      <vt:lpstr>Introdução</vt:lpstr>
      <vt:lpstr>Apresentação do PowerPoint</vt:lpstr>
      <vt:lpstr>Introdução</vt:lpstr>
      <vt:lpstr>Introdução</vt:lpstr>
      <vt:lpstr>Objetivo geral</vt:lpstr>
      <vt:lpstr>Metodologia</vt:lpstr>
      <vt:lpstr>Logística </vt:lpstr>
      <vt:lpstr>Logística </vt:lpstr>
      <vt:lpstr>Objetivos, Metas e Resultado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Discussão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9</dc:title>
  <dc:creator>martha valle lopez</dc:creator>
  <cp:lastModifiedBy>martha valle lopez</cp:lastModifiedBy>
  <cp:revision>3</cp:revision>
  <dcterms:created xsi:type="dcterms:W3CDTF">2016-03-31T17:21:29Z</dcterms:created>
  <dcterms:modified xsi:type="dcterms:W3CDTF">2016-03-31T17:44:39Z</dcterms:modified>
</cp:coreProperties>
</file>